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12192000"/>
  <p:embeddedFontLst>
    <p:embeddedFont>
      <p:font typeface="DM Mono" panose="020B0509040201040103" pitchFamily="49" charset="77"/>
      <p:regular r:id="rId14"/>
      <p: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2"/>
    <p:restoredTop sz="94620"/>
  </p:normalViewPr>
  <p:slideViewPr>
    <p:cSldViewPr snapToGrid="0" snapToObjects="1">
      <p:cViewPr varScale="1">
        <p:scale>
          <a:sx n="114" d="100"/>
          <a:sy n="114" d="100"/>
        </p:scale>
        <p:origin x="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1220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25618F-90A4-EE6D-0EAC-FBFBD16FB8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BA05BE-719A-1E07-B72C-0603AFD32C2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3EC765-4ED5-F729-0B8A-86CE6799E4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0681D2-C4F6-5C42-2682-74386DC99A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195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pay.sewdani.co.za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14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svg"/><Relationship Id="rId3" Type="http://schemas.openxmlformats.org/officeDocument/2006/relationships/image" Target="../media/image2.jpg"/><Relationship Id="rId7" Type="http://schemas.openxmlformats.org/officeDocument/2006/relationships/image" Target="../media/image18.sv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11" Type="http://schemas.openxmlformats.org/officeDocument/2006/relationships/image" Target="../media/image22.svg"/><Relationship Id="rId5" Type="http://schemas.openxmlformats.org/officeDocument/2006/relationships/image" Target="../media/image16.sv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.jpg"/><Relationship Id="rId7" Type="http://schemas.openxmlformats.org/officeDocument/2006/relationships/image" Target="../media/image28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11" Type="http://schemas.openxmlformats.org/officeDocument/2006/relationships/image" Target="../media/image32.svg"/><Relationship Id="rId5" Type="http://schemas.openxmlformats.org/officeDocument/2006/relationships/image" Target="../media/image26.sv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380905" y="5128749"/>
            <a:ext cx="12236565" cy="6872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lnSpc>
                <a:spcPts val="5413"/>
              </a:lnSpc>
              <a:buNone/>
            </a:pPr>
            <a:r>
              <a:rPr lang="en-US" sz="4725" b="1" kern="0" spc="-283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PayLekker - Presentation Quick Reference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380906" y="5907520"/>
            <a:ext cx="11695866" cy="50380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lnSpc>
                <a:spcPts val="1985"/>
              </a:lnSpc>
              <a:spcBef>
                <a:spcPts val="707"/>
              </a:spcBef>
              <a:buNone/>
            </a:pPr>
            <a:r>
              <a:rPr lang="en-US" sz="1418" kern="0" spc="-29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Introducing PayLekker, a revolutionary fintech app that simplifies money management and transforms financial wellness across South Africa. LIVE DEMO : </a:t>
            </a:r>
            <a:r>
              <a:rPr lang="en-US" sz="1418" kern="0" spc="-29" dirty="0" err="1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  <a:hlinkClick r:id="rId3"/>
              </a:rPr>
              <a:t>pay.sewdani.co.za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0" y="0"/>
            <a:ext cx="12188952" cy="4761309"/>
          </a:xfrm>
          <a:prstGeom prst="rect">
            <a:avLst/>
          </a:prstGeom>
          <a:solidFill>
            <a:srgbClr val="000000">
              <a:alpha val="0"/>
            </a:srgbClr>
          </a:solidFill>
        </p:spPr>
        <p:txBody>
          <a:bodyPr/>
          <a:lstStyle/>
          <a:p>
            <a:endParaRPr lang="en-US"/>
          </a:p>
        </p:txBody>
      </p:sp>
      <p:pic>
        <p:nvPicPr>
          <p:cNvPr id="5" name="Object 4" descr="payLekker app"/>
          <p:cNvPicPr>
            <a:picLocks noChangeAspect="1"/>
          </p:cNvPicPr>
          <p:nvPr/>
        </p:nvPicPr>
        <p:blipFill>
          <a:blip r:embed="rId4"/>
          <a:srcRect t="3125" b="3125"/>
          <a:stretch/>
        </p:blipFill>
        <p:spPr>
          <a:xfrm>
            <a:off x="0" y="0"/>
            <a:ext cx="12188952" cy="4761309"/>
          </a:xfrm>
          <a:prstGeom prst="rect">
            <a:avLst/>
          </a:prstGeom>
        </p:spPr>
      </p:pic>
      <p:pic>
        <p:nvPicPr>
          <p:cNvPr id="7" name="Picture 6" descr="A black and white image of a wavy surface&#10;&#10;AI-generated content may be incorrect.">
            <a:extLst>
              <a:ext uri="{FF2B5EF4-FFF2-40B4-BE49-F238E27FC236}">
                <a16:creationId xmlns:a16="http://schemas.microsoft.com/office/drawing/2014/main" id="{0A4D0441-8272-CF3F-BEDA-D37A37AF4F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89210"/>
            <a:ext cx="12188952" cy="499574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alphaModFix amt="81808"/>
            <a:lum/>
          </a:blip>
          <a:srcRect/>
          <a:tile tx="0" ty="0" sx="100000" sy="100000" flip="none" algn="b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476131" y="363422"/>
            <a:ext cx="12188952" cy="5453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4296"/>
              </a:lnSpc>
              <a:buNone/>
            </a:pPr>
            <a:r>
              <a:rPr lang="en-US" sz="3750" b="1" kern="0" spc="-225" dirty="0">
                <a:solidFill>
                  <a:schemeClr val="bg1">
                    <a:lumMod val="95000"/>
                  </a:schemeClr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Visual Demo Tips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Object 4"/>
          <p:cNvSpPr/>
          <p:nvPr/>
        </p:nvSpPr>
        <p:spPr>
          <a:xfrm>
            <a:off x="342814" y="4916721"/>
            <a:ext cx="2932967" cy="2617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62"/>
              </a:lnSpc>
              <a:buNone/>
            </a:pPr>
            <a:r>
              <a:rPr lang="en-US" sz="1800" b="1" kern="0" spc="-108" dirty="0">
                <a:solidFill>
                  <a:schemeClr val="bg1">
                    <a:lumMod val="95000"/>
                  </a:schemeClr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Split Screen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Object 5"/>
          <p:cNvSpPr/>
          <p:nvPr/>
        </p:nvSpPr>
        <p:spPr>
          <a:xfrm>
            <a:off x="342815" y="5261991"/>
            <a:ext cx="2799650" cy="7999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100"/>
              </a:lnSpc>
              <a:spcBef>
                <a:spcPts val="645"/>
              </a:spcBef>
              <a:buNone/>
            </a:pPr>
            <a:r>
              <a:rPr lang="en-US" sz="1500" kern="0" spc="-30" dirty="0">
                <a:solidFill>
                  <a:schemeClr val="bg1">
                    <a:lumMod val="95000"/>
                  </a:scheme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Traditional banking app vs PayLekker (complexity comparison)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9" name="Object 8"/>
          <p:cNvSpPr/>
          <p:nvPr/>
        </p:nvSpPr>
        <p:spPr>
          <a:xfrm>
            <a:off x="3199600" y="4916721"/>
            <a:ext cx="2932967" cy="2617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62"/>
              </a:lnSpc>
              <a:buNone/>
            </a:pPr>
            <a:r>
              <a:rPr lang="en-US" sz="1800" b="1" kern="0" spc="-108" dirty="0">
                <a:solidFill>
                  <a:schemeClr val="bg1">
                    <a:lumMod val="95000"/>
                  </a:schemeClr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Transfers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Object 9"/>
          <p:cNvSpPr/>
          <p:nvPr/>
        </p:nvSpPr>
        <p:spPr>
          <a:xfrm>
            <a:off x="3199600" y="5261991"/>
            <a:ext cx="2932967" cy="7999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100"/>
              </a:lnSpc>
              <a:spcBef>
                <a:spcPts val="645"/>
              </a:spcBef>
              <a:buNone/>
            </a:pPr>
            <a:r>
              <a:rPr lang="en-US" sz="1500" kern="0" spc="-30" dirty="0">
                <a:solidFill>
                  <a:schemeClr val="bg1">
                    <a:lumMod val="95000"/>
                  </a:scheme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Transfer money with p2p in seconds.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3" name="Object 12"/>
          <p:cNvSpPr/>
          <p:nvPr/>
        </p:nvSpPr>
        <p:spPr>
          <a:xfrm>
            <a:off x="6056386" y="4916721"/>
            <a:ext cx="2932967" cy="2617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62"/>
              </a:lnSpc>
              <a:buNone/>
            </a:pPr>
            <a:r>
              <a:rPr lang="en-US" b="1" kern="0" spc="-108" dirty="0">
                <a:solidFill>
                  <a:schemeClr val="bg1">
                    <a:lumMod val="95000"/>
                  </a:schemeClr>
                </a:solidFill>
                <a:latin typeface="Satoshi" pitchFamily="34" charset="0"/>
                <a:ea typeface="Satoshi" pitchFamily="34" charset="-122"/>
              </a:rPr>
              <a:t>Budget Savings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Object 13"/>
          <p:cNvSpPr/>
          <p:nvPr/>
        </p:nvSpPr>
        <p:spPr>
          <a:xfrm>
            <a:off x="6263760" y="5277245"/>
            <a:ext cx="2518215" cy="53326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100"/>
              </a:lnSpc>
              <a:spcBef>
                <a:spcPts val="645"/>
              </a:spcBef>
              <a:buNone/>
            </a:pPr>
            <a:r>
              <a:rPr lang="en-US" sz="1500" kern="0" spc="-30" dirty="0">
                <a:solidFill>
                  <a:schemeClr val="bg1">
                    <a:lumMod val="95000"/>
                  </a:scheme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Budget savings calculator.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7" name="Object 16"/>
          <p:cNvSpPr/>
          <p:nvPr/>
        </p:nvSpPr>
        <p:spPr>
          <a:xfrm>
            <a:off x="8913171" y="4916721"/>
            <a:ext cx="2932967" cy="2617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62"/>
              </a:lnSpc>
              <a:buNone/>
            </a:pPr>
            <a:r>
              <a:rPr lang="en-US" sz="1800" b="1" kern="0" spc="-108" dirty="0">
                <a:solidFill>
                  <a:schemeClr val="bg1">
                    <a:lumMod val="95000"/>
                  </a:schemeClr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Before/After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Object 17"/>
          <p:cNvSpPr/>
          <p:nvPr/>
        </p:nvSpPr>
        <p:spPr>
          <a:xfrm>
            <a:off x="8913171" y="5261991"/>
            <a:ext cx="2932967" cy="53326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100"/>
              </a:lnSpc>
              <a:spcBef>
                <a:spcPts val="645"/>
              </a:spcBef>
              <a:buNone/>
            </a:pPr>
            <a:r>
              <a:rPr lang="en-US" sz="1500" kern="0" spc="-30" dirty="0">
                <a:solidFill>
                  <a:schemeClr val="bg1">
                    <a:lumMod val="95000"/>
                  </a:scheme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User financial dashboard showing improvement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9" name="Object 18"/>
          <p:cNvSpPr/>
          <p:nvPr/>
        </p:nvSpPr>
        <p:spPr>
          <a:xfrm>
            <a:off x="11865183" y="6499782"/>
            <a:ext cx="133317" cy="239925"/>
          </a:xfrm>
          <a:prstGeom prst="rect">
            <a:avLst/>
          </a:prstGeom>
          <a:noFill/>
        </p:spPr>
        <p:txBody>
          <a:bodyPr/>
          <a:lstStyle/>
          <a:p>
            <a:endParaRPr lang="en-US"/>
          </a:p>
        </p:txBody>
      </p:sp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11826240" y="651510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0"/>
            </a:ext>
          </a:extLst>
        </p:spPr>
        <p:txBody>
          <a:bodyPr/>
          <a:lstStyle>
            <a:lvl1pPr>
              <a:defRPr sz="1100"/>
            </a:lvl1pPr>
          </a:lstStyle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55BE87C-D177-7DCD-1C18-73B098FAB3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810" y="1083592"/>
            <a:ext cx="1634973" cy="365835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D5A6FD2-A9CE-A5D0-98C0-6C0F300DD2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4871" y="1083591"/>
            <a:ext cx="1753482" cy="374965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820E0CA-5882-C095-3FFF-5E1B97223F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97388" y="1083591"/>
            <a:ext cx="1850957" cy="365835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FA2BD9A-F68D-59EF-3488-A98B44449E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02913" y="1062742"/>
            <a:ext cx="1753482" cy="367920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tile tx="0" ty="0" sx="100000" sy="100000" flip="none" algn="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476131" y="476131"/>
            <a:ext cx="5843079" cy="5904024"/>
          </a:xfrm>
          <a:prstGeom prst="rect">
            <a:avLst/>
          </a:prstGeom>
          <a:solidFill>
            <a:srgbClr val="009FA2"/>
          </a:solidFill>
        </p:spPr>
        <p:txBody>
          <a:bodyPr/>
          <a:lstStyle/>
          <a:p>
            <a:endParaRPr lang="en-US"/>
          </a:p>
        </p:txBody>
      </p:sp>
      <p:pic>
        <p:nvPicPr>
          <p:cNvPr id="3" name="Object 2" descr="south african community"/>
          <p:cNvPicPr>
            <a:picLocks noChangeAspect="1"/>
          </p:cNvPicPr>
          <p:nvPr/>
        </p:nvPicPr>
        <p:blipFill>
          <a:blip r:embed="rId4"/>
          <a:srcRect l="24433" r="24433"/>
          <a:stretch/>
        </p:blipFill>
        <p:spPr>
          <a:xfrm>
            <a:off x="476131" y="476131"/>
            <a:ext cx="5843079" cy="5904024"/>
          </a:xfrm>
          <a:prstGeom prst="rect">
            <a:avLst/>
          </a:prstGeom>
          <a:effectLst>
            <a:reflection stA="0" endPos="65000" dist="50800" dir="5400000" sy="-100000" algn="bl" rotWithShape="0"/>
            <a:softEdge rad="0"/>
          </a:effectLst>
        </p:spPr>
      </p:pic>
      <p:sp>
        <p:nvSpPr>
          <p:cNvPr id="4" name="Object 3"/>
          <p:cNvSpPr/>
          <p:nvPr/>
        </p:nvSpPr>
        <p:spPr>
          <a:xfrm>
            <a:off x="6703447" y="1784524"/>
            <a:ext cx="5101267" cy="327265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ts val="2578"/>
              </a:lnSpc>
              <a:buNone/>
            </a:pPr>
            <a:r>
              <a:rPr lang="en-US" sz="2250" b="1" kern="0" spc="-135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PayLekker is more than just a fintech app – it's a movement to empower South Africans and build a financially inclusive future. By solving uniquely local problems with innovative technology, we're creating lasting change and lifting up our entire community. This is Ubuntu in action – using innovation to create opportunity for all.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1227"/>
            <a:lum/>
          </a:blip>
          <a:srcRect/>
          <a:tile tx="0" ty="0" sx="100000" sy="100000" flip="none" algn="tr"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DEE7E2-1976-0323-65E1-8718CA88E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>
            <a:extLst>
              <a:ext uri="{FF2B5EF4-FFF2-40B4-BE49-F238E27FC236}">
                <a16:creationId xmlns:a16="http://schemas.microsoft.com/office/drawing/2014/main" id="{BEFBE9FC-8D09-3105-C850-F189C33D5FA8}"/>
              </a:ext>
            </a:extLst>
          </p:cNvPr>
          <p:cNvSpPr/>
          <p:nvPr/>
        </p:nvSpPr>
        <p:spPr>
          <a:xfrm>
            <a:off x="-44565" y="4397229"/>
            <a:ext cx="12236565" cy="6872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lnSpc>
                <a:spcPts val="5413"/>
              </a:lnSpc>
              <a:buNone/>
            </a:pP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0096DE34-DE4C-553D-E91B-D24BE04B8C4E}"/>
              </a:ext>
            </a:extLst>
          </p:cNvPr>
          <p:cNvSpPr/>
          <p:nvPr/>
        </p:nvSpPr>
        <p:spPr>
          <a:xfrm>
            <a:off x="351759" y="1133054"/>
            <a:ext cx="11695866" cy="476130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ts val="1985"/>
              </a:lnSpc>
              <a:spcBef>
                <a:spcPts val="707"/>
              </a:spcBef>
            </a:pPr>
            <a:r>
              <a:rPr lang="en-ZA" sz="2800" kern="0" dirty="0" err="1">
                <a:solidFill>
                  <a:schemeClr val="bg1">
                    <a:lumMod val="95000"/>
                  </a:schemeClr>
                </a:solidFill>
                <a:latin typeface="DM Mono" pitchFamily="34" charset="0"/>
              </a:rPr>
              <a:t>Paylekker</a:t>
            </a:r>
            <a:r>
              <a:rPr lang="en-ZA" sz="2800" kern="0" dirty="0">
                <a:solidFill>
                  <a:schemeClr val="bg1">
                    <a:lumMod val="95000"/>
                  </a:schemeClr>
                </a:solidFill>
                <a:latin typeface="DM Mono" pitchFamily="34" charset="0"/>
              </a:rPr>
              <a:t> was built to ensure that a domestic worker in </a:t>
            </a:r>
            <a:r>
              <a:rPr lang="en-ZA" sz="2800" kern="0" dirty="0" err="1">
                <a:solidFill>
                  <a:schemeClr val="bg1">
                    <a:lumMod val="95000"/>
                  </a:schemeClr>
                </a:solidFill>
                <a:latin typeface="DM Mono" pitchFamily="34" charset="0"/>
              </a:rPr>
              <a:t>soweto</a:t>
            </a:r>
            <a:r>
              <a:rPr lang="en-ZA" sz="2800" kern="0" dirty="0">
                <a:solidFill>
                  <a:schemeClr val="bg1">
                    <a:lumMod val="95000"/>
                  </a:schemeClr>
                </a:solidFill>
                <a:latin typeface="DM Mono" pitchFamily="34" charset="0"/>
              </a:rPr>
              <a:t> has access to the same financial tools as a software engineer in </a:t>
            </a:r>
            <a:r>
              <a:rPr lang="en-ZA" sz="2800" kern="0" dirty="0" err="1">
                <a:solidFill>
                  <a:schemeClr val="bg1">
                    <a:lumMod val="95000"/>
                  </a:schemeClr>
                </a:solidFill>
                <a:latin typeface="DM Mono" pitchFamily="34" charset="0"/>
              </a:rPr>
              <a:t>sandton</a:t>
            </a:r>
            <a:r>
              <a:rPr lang="en-ZA" sz="2800" kern="0" dirty="0">
                <a:solidFill>
                  <a:schemeClr val="bg1">
                    <a:lumMod val="95000"/>
                  </a:schemeClr>
                </a:solidFill>
                <a:latin typeface="DM Mono" pitchFamily="34" charset="0"/>
              </a:rPr>
              <a:t>.</a:t>
            </a:r>
            <a:r>
              <a:rPr lang="en-US" sz="2800" kern="0" dirty="0">
                <a:solidFill>
                  <a:schemeClr val="bg1">
                    <a:lumMod val="95000"/>
                  </a:schemeClr>
                </a:solidFill>
                <a:latin typeface="DM Mono" pitchFamily="34" charset="0"/>
              </a:rPr>
              <a:t>.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39F078FA-7798-F93C-6ECD-6720BCAA6722}"/>
              </a:ext>
            </a:extLst>
          </p:cNvPr>
          <p:cNvSpPr/>
          <p:nvPr/>
        </p:nvSpPr>
        <p:spPr>
          <a:xfrm>
            <a:off x="-480664" y="-364080"/>
            <a:ext cx="12188952" cy="4761309"/>
          </a:xfrm>
          <a:prstGeom prst="rect">
            <a:avLst/>
          </a:prstGeom>
          <a:solidFill>
            <a:srgbClr val="000000">
              <a:alpha val="0"/>
            </a:srgbClr>
          </a:solidFill>
        </p:spPr>
        <p:txBody>
          <a:bodyPr/>
          <a:lstStyle/>
          <a:p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587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tile tx="0" ty="0" sx="100000" sy="100000" flip="none" algn="b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476131" y="363422"/>
            <a:ext cx="12188952" cy="5453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4296"/>
              </a:lnSpc>
              <a:buNone/>
            </a:pPr>
            <a:r>
              <a:rPr lang="en-US" sz="3750" b="1" kern="0" spc="-225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30-Second Elevator Pitch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987972" y="1847388"/>
            <a:ext cx="1428393" cy="1428393"/>
          </a:xfrm>
          <a:prstGeom prst="ellipse">
            <a:avLst/>
          </a:prstGeom>
          <a:noFill/>
          <a:ln w="50800">
            <a:solidFill>
              <a:srgbClr val="009FA2"/>
            </a:solidFill>
            <a:prstDash val="solid"/>
            <a:miter lim="800000"/>
          </a:ln>
        </p:spPr>
        <p:txBody>
          <a:bodyPr/>
          <a:lstStyle/>
          <a:p>
            <a:endParaRPr lang="en-US"/>
          </a:p>
        </p:txBody>
      </p:sp>
      <p:pic>
        <p:nvPicPr>
          <p:cNvPr id="4" name="Object 3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00866" y="2159849"/>
            <a:ext cx="609448" cy="828468"/>
          </a:xfrm>
          <a:prstGeom prst="rect">
            <a:avLst/>
          </a:prstGeom>
        </p:spPr>
      </p:pic>
      <p:sp>
        <p:nvSpPr>
          <p:cNvPr id="5" name="Object 4"/>
          <p:cNvSpPr/>
          <p:nvPr/>
        </p:nvSpPr>
        <p:spPr>
          <a:xfrm>
            <a:off x="481845" y="3364535"/>
            <a:ext cx="2440647" cy="7853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62"/>
              </a:lnSpc>
              <a:buNone/>
            </a:pPr>
            <a:r>
              <a:rPr lang="en-US" sz="1800" b="1" kern="0" spc="-108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Solves South Africa's R800 billion financial planning problem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481845" y="4233399"/>
            <a:ext cx="2440647" cy="7999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100"/>
              </a:lnSpc>
              <a:spcBef>
                <a:spcPts val="645"/>
              </a:spcBef>
              <a:buNone/>
            </a:pPr>
            <a:r>
              <a:rPr lang="en-US" sz="1500" kern="0" spc="-30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By making money management as simple as WhatsApp</a:t>
            </a:r>
            <a:endParaRPr lang="en-US" dirty="0"/>
          </a:p>
        </p:txBody>
      </p:sp>
      <p:sp>
        <p:nvSpPr>
          <p:cNvPr id="7" name="Object 6"/>
          <p:cNvSpPr/>
          <p:nvPr/>
        </p:nvSpPr>
        <p:spPr>
          <a:xfrm>
            <a:off x="3916177" y="1847388"/>
            <a:ext cx="1428393" cy="1428393"/>
          </a:xfrm>
          <a:prstGeom prst="ellipse">
            <a:avLst/>
          </a:prstGeom>
          <a:noFill/>
          <a:ln w="50800">
            <a:solidFill>
              <a:srgbClr val="01A0C8"/>
            </a:solidFill>
            <a:prstDash val="solid"/>
            <a:miter lim="800000"/>
          </a:ln>
        </p:spPr>
        <p:txBody>
          <a:bodyPr/>
          <a:lstStyle/>
          <a:p>
            <a:endParaRPr lang="en-US"/>
          </a:p>
        </p:txBody>
      </p:sp>
      <p:pic>
        <p:nvPicPr>
          <p:cNvPr id="8" name="Object 7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45811" y="2268645"/>
            <a:ext cx="580880" cy="580880"/>
          </a:xfrm>
          <a:prstGeom prst="rect">
            <a:avLst/>
          </a:prstGeom>
        </p:spPr>
      </p:pic>
      <p:sp>
        <p:nvSpPr>
          <p:cNvPr id="9" name="Object 8"/>
          <p:cNvSpPr/>
          <p:nvPr/>
        </p:nvSpPr>
        <p:spPr>
          <a:xfrm>
            <a:off x="3389100" y="3364535"/>
            <a:ext cx="2482547" cy="2617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62"/>
              </a:lnSpc>
              <a:buNone/>
            </a:pPr>
            <a:r>
              <a:rPr lang="en-US" sz="1800" b="1" kern="0" spc="-108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95% simpler interfaces</a:t>
            </a:r>
            <a:endParaRPr lang="en-US" dirty="0"/>
          </a:p>
        </p:txBody>
      </p:sp>
      <p:sp>
        <p:nvSpPr>
          <p:cNvPr id="10" name="Object 9"/>
          <p:cNvSpPr/>
          <p:nvPr/>
        </p:nvSpPr>
        <p:spPr>
          <a:xfrm>
            <a:off x="3389100" y="3709804"/>
            <a:ext cx="2482547" cy="7999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100"/>
              </a:lnSpc>
              <a:spcBef>
                <a:spcPts val="645"/>
              </a:spcBef>
              <a:buNone/>
            </a:pPr>
            <a:r>
              <a:rPr lang="en-US" sz="1500" kern="0" spc="-30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Compared to traditional banking apps</a:t>
            </a:r>
            <a:endParaRPr lang="en-US" dirty="0"/>
          </a:p>
        </p:txBody>
      </p:sp>
      <p:sp>
        <p:nvSpPr>
          <p:cNvPr id="11" name="Object 10"/>
          <p:cNvSpPr/>
          <p:nvPr/>
        </p:nvSpPr>
        <p:spPr>
          <a:xfrm>
            <a:off x="6844382" y="1847388"/>
            <a:ext cx="1428393" cy="1428393"/>
          </a:xfrm>
          <a:prstGeom prst="ellipse">
            <a:avLst/>
          </a:prstGeom>
          <a:noFill/>
          <a:ln w="50800">
            <a:solidFill>
              <a:srgbClr val="6082E6"/>
            </a:solidFill>
            <a:prstDash val="solid"/>
            <a:miter lim="800000"/>
          </a:ln>
        </p:spPr>
        <p:txBody>
          <a:bodyPr/>
          <a:lstStyle/>
          <a:p>
            <a:endParaRPr lang="en-US"/>
          </a:p>
        </p:txBody>
      </p:sp>
      <p:pic>
        <p:nvPicPr>
          <p:cNvPr id="12" name="Object 11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315863" y="2310499"/>
            <a:ext cx="485654" cy="571357"/>
          </a:xfrm>
          <a:prstGeom prst="rect">
            <a:avLst/>
          </a:prstGeom>
        </p:spPr>
      </p:pic>
      <p:sp>
        <p:nvSpPr>
          <p:cNvPr id="13" name="Object 12"/>
          <p:cNvSpPr/>
          <p:nvPr/>
        </p:nvSpPr>
        <p:spPr>
          <a:xfrm>
            <a:off x="6401104" y="3364535"/>
            <a:ext cx="2314949" cy="2617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62"/>
              </a:lnSpc>
              <a:buNone/>
            </a:pPr>
            <a:r>
              <a:rPr lang="en-US" sz="1800" b="1" kern="0" spc="-108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80% lower costs</a:t>
            </a:r>
            <a:endParaRPr lang="en-US" dirty="0"/>
          </a:p>
        </p:txBody>
      </p:sp>
      <p:sp>
        <p:nvSpPr>
          <p:cNvPr id="14" name="Object 13"/>
          <p:cNvSpPr/>
          <p:nvPr/>
        </p:nvSpPr>
        <p:spPr>
          <a:xfrm>
            <a:off x="6401104" y="3709804"/>
            <a:ext cx="2314949" cy="7999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100"/>
              </a:lnSpc>
              <a:spcBef>
                <a:spcPts val="645"/>
              </a:spcBef>
              <a:buNone/>
            </a:pPr>
            <a:r>
              <a:rPr lang="en-US" sz="1500" kern="0" spc="-30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For money transfers and other financial services</a:t>
            </a:r>
            <a:endParaRPr lang="en-US" dirty="0"/>
          </a:p>
        </p:txBody>
      </p:sp>
      <p:sp>
        <p:nvSpPr>
          <p:cNvPr id="15" name="Object 14"/>
          <p:cNvSpPr/>
          <p:nvPr/>
        </p:nvSpPr>
        <p:spPr>
          <a:xfrm>
            <a:off x="9772587" y="1847388"/>
            <a:ext cx="1428393" cy="1428393"/>
          </a:xfrm>
          <a:prstGeom prst="ellipse">
            <a:avLst/>
          </a:prstGeom>
          <a:noFill/>
          <a:ln w="50800">
            <a:solidFill>
              <a:srgbClr val="876CD7"/>
            </a:solidFill>
            <a:prstDash val="solid"/>
            <a:miter lim="800000"/>
          </a:ln>
        </p:spPr>
        <p:txBody>
          <a:bodyPr/>
          <a:lstStyle/>
          <a:p>
            <a:endParaRPr lang="en-US"/>
          </a:p>
        </p:txBody>
      </p:sp>
      <p:pic>
        <p:nvPicPr>
          <p:cNvPr id="16" name="Object 15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118520" y="2251918"/>
            <a:ext cx="752287" cy="609448"/>
          </a:xfrm>
          <a:prstGeom prst="rect">
            <a:avLst/>
          </a:prstGeom>
        </p:spPr>
      </p:pic>
      <p:sp>
        <p:nvSpPr>
          <p:cNvPr id="17" name="Object 16"/>
          <p:cNvSpPr/>
          <p:nvPr/>
        </p:nvSpPr>
        <p:spPr>
          <a:xfrm>
            <a:off x="9203611" y="3364535"/>
            <a:ext cx="2566346" cy="2617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62"/>
              </a:lnSpc>
              <a:buNone/>
            </a:pPr>
            <a:r>
              <a:rPr lang="en-US" sz="1800" b="1" kern="0" spc="-108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24/7 AI financial advice</a:t>
            </a:r>
            <a:endParaRPr lang="en-US" dirty="0"/>
          </a:p>
        </p:txBody>
      </p:sp>
      <p:sp>
        <p:nvSpPr>
          <p:cNvPr id="18" name="Object 17"/>
          <p:cNvSpPr/>
          <p:nvPr/>
        </p:nvSpPr>
        <p:spPr>
          <a:xfrm>
            <a:off x="9203611" y="3709804"/>
            <a:ext cx="2566346" cy="53326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100"/>
              </a:lnSpc>
              <a:spcBef>
                <a:spcPts val="645"/>
              </a:spcBef>
              <a:buNone/>
            </a:pPr>
            <a:r>
              <a:rPr lang="en-US" sz="1500" kern="0" spc="-30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That helps users save 23% monthly</a:t>
            </a:r>
            <a:endParaRPr lang="en-US" dirty="0"/>
          </a:p>
        </p:txBody>
      </p:sp>
      <p:sp>
        <p:nvSpPr>
          <p:cNvPr id="19" name="Object 18"/>
          <p:cNvSpPr/>
          <p:nvPr/>
        </p:nvSpPr>
        <p:spPr>
          <a:xfrm>
            <a:off x="0" y="5713571"/>
            <a:ext cx="12188952" cy="1142714"/>
          </a:xfrm>
          <a:prstGeom prst="rect">
            <a:avLst/>
          </a:prstGeom>
          <a:solidFill>
            <a:schemeClr val="tx1"/>
          </a:solidFill>
        </p:spPr>
        <p:txBody>
          <a:bodyPr/>
          <a:lstStyle/>
          <a:p>
            <a:endParaRPr lang="en-US"/>
          </a:p>
        </p:txBody>
      </p:sp>
      <p:sp>
        <p:nvSpPr>
          <p:cNvPr id="20" name="Object 19"/>
          <p:cNvSpPr/>
          <p:nvPr/>
        </p:nvSpPr>
        <p:spPr>
          <a:xfrm>
            <a:off x="309485" y="6112554"/>
            <a:ext cx="11569982" cy="32726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ts val="2578"/>
              </a:lnSpc>
              <a:buNone/>
            </a:pPr>
            <a:r>
              <a:rPr lang="en-US" sz="2250" b="1" kern="0" spc="-135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A revolutionary fintech solution that democratizes financial wellness across South Africa.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alphaModFix amt="85678"/>
            <a:lum/>
          </a:blip>
          <a:srcRect/>
          <a:tile tx="0" ty="0" sx="100000" sy="100000" flip="xy" algn="b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476131" y="363422"/>
            <a:ext cx="12188952" cy="5453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4296"/>
              </a:lnSpc>
              <a:buNone/>
            </a:pPr>
            <a:r>
              <a:rPr lang="en-US" sz="3750" b="1" kern="0" spc="-225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The Problem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952262" y="1706334"/>
            <a:ext cx="5446938" cy="41598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474"/>
              </a:lnSpc>
              <a:buSzPct val="100000"/>
              <a:buChar char="•"/>
            </a:pPr>
            <a:r>
              <a:rPr lang="en-US" sz="2160" b="1" kern="0" spc="-130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32 million South Africans underserved by current fintech</a:t>
            </a:r>
          </a:p>
          <a:p>
            <a:pPr lvl="1" algn="l">
              <a:lnSpc>
                <a:spcPts val="1932"/>
              </a:lnSpc>
              <a:spcBef>
                <a:spcPts val="322"/>
              </a:spcBef>
              <a:buNone/>
            </a:pPr>
            <a:r>
              <a:rPr lang="en-US" sz="1380" kern="0" spc="-28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A large portion of the South African population is not adequately served by existing financial technology solutions.</a:t>
            </a:r>
          </a:p>
          <a:p>
            <a:pPr marL="242900" indent="-242900" algn="l">
              <a:lnSpc>
                <a:spcPts val="2474"/>
              </a:lnSpc>
              <a:spcBef>
                <a:spcPts val="1938"/>
              </a:spcBef>
              <a:buSzPct val="100000"/>
              <a:buChar char="•"/>
            </a:pPr>
            <a:r>
              <a:rPr lang="en-US" sz="2160" b="1" kern="0" spc="-130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R800 billion lost annually to poor financial planning</a:t>
            </a:r>
          </a:p>
          <a:p>
            <a:pPr lvl="1" algn="l">
              <a:lnSpc>
                <a:spcPts val="1932"/>
              </a:lnSpc>
              <a:spcBef>
                <a:spcPts val="322"/>
              </a:spcBef>
              <a:buNone/>
            </a:pPr>
            <a:r>
              <a:rPr lang="en-US" sz="1380" kern="0" spc="-28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Significant financial losses due to lack of proper money management tools and advice.</a:t>
            </a:r>
          </a:p>
          <a:p>
            <a:pPr marL="242900" indent="-242900" algn="l">
              <a:lnSpc>
                <a:spcPts val="2474"/>
              </a:lnSpc>
              <a:spcBef>
                <a:spcPts val="1938"/>
              </a:spcBef>
              <a:buSzPct val="100000"/>
              <a:buChar char="•"/>
            </a:pPr>
            <a:r>
              <a:rPr lang="en-US" sz="2160" b="1" kern="0" spc="-130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77% lack basic financial literacy</a:t>
            </a:r>
          </a:p>
          <a:p>
            <a:pPr lvl="1" algn="l">
              <a:lnSpc>
                <a:spcPts val="1932"/>
              </a:lnSpc>
              <a:spcBef>
                <a:spcPts val="322"/>
              </a:spcBef>
              <a:buNone/>
            </a:pPr>
            <a:r>
              <a:rPr lang="en-US" sz="1380" kern="0" spc="-28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The majority of South Africans do not have a fundamental understanding of personal finance.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6284928" y="1706334"/>
            <a:ext cx="5446938" cy="337658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474"/>
              </a:lnSpc>
              <a:buSzPct val="100000"/>
              <a:buChar char="•"/>
            </a:pPr>
            <a:r>
              <a:rPr lang="en-US" sz="2160" b="1" kern="0" spc="-130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68% live paycheck-to-paycheck without budgeting tools</a:t>
            </a:r>
          </a:p>
          <a:p>
            <a:pPr lvl="1" algn="l">
              <a:lnSpc>
                <a:spcPts val="1932"/>
              </a:lnSpc>
              <a:spcBef>
                <a:spcPts val="322"/>
              </a:spcBef>
              <a:buNone/>
            </a:pPr>
            <a:r>
              <a:rPr lang="en-US" sz="1380" kern="0" spc="-28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Most people in South Africa struggle to manage their finances and lack access to budgeting resources.</a:t>
            </a:r>
          </a:p>
          <a:p>
            <a:pPr marL="242900" indent="-242900" algn="l">
              <a:lnSpc>
                <a:spcPts val="2474"/>
              </a:lnSpc>
              <a:spcBef>
                <a:spcPts val="1938"/>
              </a:spcBef>
              <a:buSzPct val="100000"/>
              <a:buChar char="•"/>
            </a:pPr>
            <a:r>
              <a:rPr lang="en-US" sz="2160" b="1" kern="0" spc="-130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Current solutions are too complex, expensive, targeted at the wrong audience, and provide no guidance</a:t>
            </a:r>
          </a:p>
          <a:p>
            <a:pPr lvl="1" algn="l">
              <a:lnSpc>
                <a:spcPts val="1932"/>
              </a:lnSpc>
              <a:spcBef>
                <a:spcPts val="322"/>
              </a:spcBef>
              <a:buNone/>
            </a:pPr>
            <a:r>
              <a:rPr lang="en-US" sz="1380" kern="0" spc="-28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Existing financial apps and services are not designed with the needs of the average South African in mind.</a:t>
            </a:r>
            <a:endParaRPr lang="en-US" dirty="0"/>
          </a:p>
        </p:txBody>
      </p:sp>
      <p:sp>
        <p:nvSpPr>
          <p:cNvPr id="5" name="Object 4"/>
          <p:cNvSpPr/>
          <p:nvPr/>
        </p:nvSpPr>
        <p:spPr>
          <a:xfrm>
            <a:off x="11865183" y="6499782"/>
            <a:ext cx="133317" cy="239925"/>
          </a:xfrm>
          <a:prstGeom prst="rect">
            <a:avLst/>
          </a:prstGeom>
          <a:noFill/>
        </p:spPr>
        <p:txBody>
          <a:bodyPr/>
          <a:lstStyle/>
          <a:p>
            <a:endParaRPr lang="en-US"/>
          </a:p>
        </p:txBody>
      </p:sp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11826240" y="651510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0"/>
            </a:ext>
          </a:extLst>
        </p:spPr>
        <p:txBody>
          <a:bodyPr/>
          <a:lstStyle>
            <a:lvl1pPr>
              <a:defRPr sz="1100"/>
            </a:lvl1pPr>
          </a:lstStyle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alphaModFix amt="83175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476131" y="363422"/>
            <a:ext cx="12188952" cy="5453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4296"/>
              </a:lnSpc>
              <a:buNone/>
            </a:pPr>
            <a:r>
              <a:rPr lang="en-US" sz="3750" b="1" kern="0" spc="-225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Our Solution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76131" y="1580755"/>
            <a:ext cx="11236690" cy="4399450"/>
          </a:xfrm>
          <a:prstGeom prst="rect">
            <a:avLst/>
          </a:prstGeom>
          <a:solidFill>
            <a:srgbClr val="000000">
              <a:alpha val="0"/>
            </a:srgbClr>
          </a:solidFill>
        </p:spPr>
        <p:txBody>
          <a:bodyPr/>
          <a:lstStyle/>
          <a:p>
            <a:endParaRPr lang="en-US"/>
          </a:p>
        </p:txBody>
      </p:sp>
      <p:pic>
        <p:nvPicPr>
          <p:cNvPr id="4" name="Object 3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6131" y="1580755"/>
            <a:ext cx="11246213" cy="4408972"/>
          </a:xfrm>
          <a:prstGeom prst="rect">
            <a:avLst/>
          </a:prstGeom>
        </p:spPr>
      </p:pic>
      <p:pic>
        <p:nvPicPr>
          <p:cNvPr id="5" name="Object 4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6131" y="1580755"/>
            <a:ext cx="11236690" cy="4399450"/>
          </a:xfrm>
          <a:prstGeom prst="rect">
            <a:avLst/>
          </a:prstGeom>
        </p:spPr>
      </p:pic>
      <p:sp>
        <p:nvSpPr>
          <p:cNvPr id="6" name="Object 5"/>
          <p:cNvSpPr/>
          <p:nvPr/>
        </p:nvSpPr>
        <p:spPr>
          <a:xfrm>
            <a:off x="476131" y="1580755"/>
            <a:ext cx="3745563" cy="69465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>
              <a:buNone/>
            </a:pPr>
            <a:r>
              <a:rPr lang="en-US" sz="2000" dirty="0">
                <a:solidFill>
                  <a:srgbClr val="FFFFFF"/>
                </a:solidFill>
                <a:latin typeface="DM Mono Regular" pitchFamily="34" charset="0"/>
                <a:ea typeface="DM Mono Regular" pitchFamily="34" charset="-122"/>
                <a:cs typeface="DM Mono Regular" pitchFamily="34" charset="-120"/>
              </a:rPr>
              <a:t>Problem</a:t>
            </a:r>
            <a:endParaRPr lang="en-US" dirty="0"/>
          </a:p>
        </p:txBody>
      </p:sp>
      <p:sp>
        <p:nvSpPr>
          <p:cNvPr id="7" name="Object 6"/>
          <p:cNvSpPr/>
          <p:nvPr/>
        </p:nvSpPr>
        <p:spPr>
          <a:xfrm>
            <a:off x="4221694" y="1580755"/>
            <a:ext cx="3745563" cy="69465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>
              <a:buNone/>
            </a:pPr>
            <a:r>
              <a:rPr lang="en-US" sz="2000" dirty="0">
                <a:solidFill>
                  <a:srgbClr val="FFFFFF"/>
                </a:solidFill>
                <a:latin typeface="DM Mono Regular" pitchFamily="34" charset="0"/>
                <a:ea typeface="DM Mono Regular" pitchFamily="34" charset="-122"/>
                <a:cs typeface="DM Mono Regular" pitchFamily="34" charset="-120"/>
              </a:rPr>
              <a:t>Solution</a:t>
            </a:r>
            <a:endParaRPr lang="en-US" dirty="0"/>
          </a:p>
        </p:txBody>
      </p:sp>
      <p:sp>
        <p:nvSpPr>
          <p:cNvPr id="8" name="Object 7"/>
          <p:cNvSpPr/>
          <p:nvPr/>
        </p:nvSpPr>
        <p:spPr>
          <a:xfrm>
            <a:off x="7967258" y="1580755"/>
            <a:ext cx="3745563" cy="69465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>
              <a:buNone/>
            </a:pPr>
            <a:r>
              <a:rPr lang="en-US" sz="2000" dirty="0">
                <a:solidFill>
                  <a:srgbClr val="FFFFFF"/>
                </a:solidFill>
                <a:latin typeface="DM Mono Regular" pitchFamily="34" charset="0"/>
                <a:ea typeface="DM Mono Regular" pitchFamily="34" charset="-122"/>
                <a:cs typeface="DM Mono Regular" pitchFamily="34" charset="-120"/>
              </a:rPr>
              <a:t>Result</a:t>
            </a:r>
            <a:endParaRPr lang="en-US" dirty="0"/>
          </a:p>
        </p:txBody>
      </p:sp>
      <p:sp>
        <p:nvSpPr>
          <p:cNvPr id="9" name="Object 8"/>
          <p:cNvSpPr/>
          <p:nvPr/>
        </p:nvSpPr>
        <p:spPr>
          <a:xfrm>
            <a:off x="476131" y="2275405"/>
            <a:ext cx="3745563" cy="92620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>
              <a:buNone/>
            </a:pPr>
            <a:r>
              <a:rPr lang="en-US" sz="2000" dirty="0">
                <a:solidFill>
                  <a:srgbClr val="333333"/>
                </a:solidFill>
                <a:latin typeface="DM Mono Regular" pitchFamily="34" charset="0"/>
                <a:ea typeface="DM Mono Regular" pitchFamily="34" charset="-122"/>
                <a:cs typeface="DM Mono Regular" pitchFamily="34" charset="-120"/>
              </a:rPr>
              <a:t>Complex banking</a:t>
            </a:r>
            <a:endParaRPr lang="en-US" dirty="0"/>
          </a:p>
        </p:txBody>
      </p:sp>
      <p:sp>
        <p:nvSpPr>
          <p:cNvPr id="10" name="Object 9"/>
          <p:cNvSpPr/>
          <p:nvPr/>
        </p:nvSpPr>
        <p:spPr>
          <a:xfrm>
            <a:off x="4221694" y="2275405"/>
            <a:ext cx="3745563" cy="92620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>
              <a:buNone/>
            </a:pPr>
            <a:r>
              <a:rPr lang="en-US" sz="2000" dirty="0">
                <a:solidFill>
                  <a:srgbClr val="333333"/>
                </a:solidFill>
                <a:latin typeface="DM Mono Regular" pitchFamily="34" charset="0"/>
                <a:ea typeface="DM Mono Regular" pitchFamily="34" charset="-122"/>
                <a:cs typeface="DM Mono Regular" pitchFamily="34" charset="-120"/>
              </a:rPr>
              <a:t>One-tap actions</a:t>
            </a:r>
            <a:endParaRPr lang="en-US" dirty="0"/>
          </a:p>
        </p:txBody>
      </p:sp>
      <p:sp>
        <p:nvSpPr>
          <p:cNvPr id="11" name="Object 10"/>
          <p:cNvSpPr/>
          <p:nvPr/>
        </p:nvSpPr>
        <p:spPr>
          <a:xfrm>
            <a:off x="7967258" y="2275405"/>
            <a:ext cx="3745563" cy="92620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>
              <a:buNone/>
            </a:pPr>
            <a:r>
              <a:rPr lang="en-US" sz="2000" dirty="0">
                <a:solidFill>
                  <a:srgbClr val="333333"/>
                </a:solidFill>
                <a:latin typeface="DM Mono Regular" pitchFamily="34" charset="0"/>
                <a:ea typeface="DM Mono Regular" pitchFamily="34" charset="-122"/>
                <a:cs typeface="DM Mono Regular" pitchFamily="34" charset="-120"/>
              </a:rPr>
              <a:t>95% less confusion</a:t>
            </a:r>
            <a:endParaRPr lang="en-US" dirty="0"/>
          </a:p>
        </p:txBody>
      </p:sp>
      <p:sp>
        <p:nvSpPr>
          <p:cNvPr id="12" name="Object 11"/>
          <p:cNvSpPr/>
          <p:nvPr/>
        </p:nvSpPr>
        <p:spPr>
          <a:xfrm>
            <a:off x="476131" y="3201605"/>
            <a:ext cx="3745563" cy="92620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>
              <a:buNone/>
            </a:pPr>
            <a:r>
              <a:rPr lang="en-US" sz="2000" dirty="0">
                <a:solidFill>
                  <a:srgbClr val="333333"/>
                </a:solidFill>
                <a:latin typeface="DM Mono Regular" pitchFamily="34" charset="0"/>
                <a:ea typeface="DM Mono Regular" pitchFamily="34" charset="-122"/>
                <a:cs typeface="DM Mono Regular" pitchFamily="34" charset="-120"/>
              </a:rPr>
              <a:t>High transfer fees</a:t>
            </a:r>
            <a:endParaRPr lang="en-US" dirty="0"/>
          </a:p>
        </p:txBody>
      </p:sp>
      <p:sp>
        <p:nvSpPr>
          <p:cNvPr id="13" name="Object 12"/>
          <p:cNvSpPr/>
          <p:nvPr/>
        </p:nvSpPr>
        <p:spPr>
          <a:xfrm>
            <a:off x="4221694" y="3201605"/>
            <a:ext cx="3745563" cy="92620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>
              <a:buNone/>
            </a:pPr>
            <a:r>
              <a:rPr lang="en-US" sz="2000" dirty="0">
                <a:solidFill>
                  <a:srgbClr val="333333"/>
                </a:solidFill>
                <a:latin typeface="DM Mono Regular" pitchFamily="34" charset="0"/>
                <a:ea typeface="DM Mono Regular" pitchFamily="34" charset="-122"/>
                <a:cs typeface="DM Mono Regular" pitchFamily="34" charset="-120"/>
              </a:rPr>
              <a:t>R1 minimum transfers</a:t>
            </a:r>
            <a:endParaRPr lang="en-US" dirty="0"/>
          </a:p>
        </p:txBody>
      </p:sp>
      <p:sp>
        <p:nvSpPr>
          <p:cNvPr id="14" name="Object 13"/>
          <p:cNvSpPr/>
          <p:nvPr/>
        </p:nvSpPr>
        <p:spPr>
          <a:xfrm>
            <a:off x="7967258" y="3201605"/>
            <a:ext cx="3745563" cy="92620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>
              <a:buNone/>
            </a:pPr>
            <a:r>
              <a:rPr lang="en-US" sz="2000" dirty="0">
                <a:solidFill>
                  <a:srgbClr val="333333"/>
                </a:solidFill>
                <a:latin typeface="DM Mono Regular" pitchFamily="34" charset="0"/>
                <a:ea typeface="DM Mono Regular" pitchFamily="34" charset="-122"/>
                <a:cs typeface="DM Mono Regular" pitchFamily="34" charset="-120"/>
              </a:rPr>
              <a:t>80% cost savings</a:t>
            </a:r>
            <a:endParaRPr lang="en-US" dirty="0"/>
          </a:p>
        </p:txBody>
      </p:sp>
      <p:sp>
        <p:nvSpPr>
          <p:cNvPr id="15" name="Object 14"/>
          <p:cNvSpPr/>
          <p:nvPr/>
        </p:nvSpPr>
        <p:spPr>
          <a:xfrm>
            <a:off x="476131" y="4127805"/>
            <a:ext cx="3745563" cy="92620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>
              <a:buNone/>
            </a:pPr>
            <a:r>
              <a:rPr lang="en-US" sz="2000" dirty="0">
                <a:solidFill>
                  <a:srgbClr val="333333"/>
                </a:solidFill>
                <a:latin typeface="DM Mono Regular" pitchFamily="34" charset="0"/>
                <a:ea typeface="DM Mono Regular" pitchFamily="34" charset="-122"/>
                <a:cs typeface="DM Mono Regular" pitchFamily="34" charset="-120"/>
              </a:rPr>
              <a:t>No financial guidance</a:t>
            </a:r>
            <a:endParaRPr lang="en-US" dirty="0"/>
          </a:p>
        </p:txBody>
      </p:sp>
      <p:sp>
        <p:nvSpPr>
          <p:cNvPr id="16" name="Object 15"/>
          <p:cNvSpPr/>
          <p:nvPr/>
        </p:nvSpPr>
        <p:spPr>
          <a:xfrm>
            <a:off x="4221694" y="4127805"/>
            <a:ext cx="3745563" cy="92620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>
              <a:buNone/>
            </a:pPr>
            <a:r>
              <a:rPr lang="en-US" sz="2000" dirty="0">
                <a:solidFill>
                  <a:srgbClr val="333333"/>
                </a:solidFill>
                <a:latin typeface="DM Mono Regular" pitchFamily="34" charset="0"/>
                <a:ea typeface="DM Mono Regular" pitchFamily="34" charset="-122"/>
                <a:cs typeface="DM Mono Regular" pitchFamily="34" charset="-120"/>
              </a:rPr>
              <a:t>24/7 AI advisor</a:t>
            </a:r>
            <a:endParaRPr lang="en-US" dirty="0"/>
          </a:p>
        </p:txBody>
      </p:sp>
      <p:sp>
        <p:nvSpPr>
          <p:cNvPr id="17" name="Object 16"/>
          <p:cNvSpPr/>
          <p:nvPr/>
        </p:nvSpPr>
        <p:spPr>
          <a:xfrm>
            <a:off x="7967258" y="4127805"/>
            <a:ext cx="3745563" cy="92620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>
              <a:buNone/>
            </a:pPr>
            <a:r>
              <a:rPr lang="en-US" sz="2000" dirty="0">
                <a:solidFill>
                  <a:srgbClr val="333333"/>
                </a:solidFill>
                <a:latin typeface="DM Mono Regular" pitchFamily="34" charset="0"/>
                <a:ea typeface="DM Mono Regular" pitchFamily="34" charset="-122"/>
                <a:cs typeface="DM Mono Regular" pitchFamily="34" charset="-120"/>
              </a:rPr>
              <a:t>23% monthly savings</a:t>
            </a:r>
            <a:endParaRPr lang="en-US" dirty="0"/>
          </a:p>
        </p:txBody>
      </p:sp>
      <p:sp>
        <p:nvSpPr>
          <p:cNvPr id="18" name="Object 17"/>
          <p:cNvSpPr/>
          <p:nvPr/>
        </p:nvSpPr>
        <p:spPr>
          <a:xfrm>
            <a:off x="476131" y="5054005"/>
            <a:ext cx="3745563" cy="92620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>
              <a:buNone/>
            </a:pPr>
            <a:r>
              <a:rPr lang="en-US" sz="2000" dirty="0">
                <a:solidFill>
                  <a:srgbClr val="333333"/>
                </a:solidFill>
                <a:latin typeface="DM Mono Regular" pitchFamily="34" charset="0"/>
                <a:ea typeface="DM Mono Regular" pitchFamily="34" charset="-122"/>
                <a:cs typeface="DM Mono Regular" pitchFamily="34" charset="-120"/>
              </a:rPr>
              <a:t>Poor spending tracking</a:t>
            </a:r>
            <a:endParaRPr lang="en-US" dirty="0"/>
          </a:p>
        </p:txBody>
      </p:sp>
      <p:sp>
        <p:nvSpPr>
          <p:cNvPr id="19" name="Object 18"/>
          <p:cNvSpPr/>
          <p:nvPr/>
        </p:nvSpPr>
        <p:spPr>
          <a:xfrm>
            <a:off x="4221694" y="5054005"/>
            <a:ext cx="3745563" cy="92620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>
              <a:buNone/>
            </a:pPr>
            <a:r>
              <a:rPr lang="en-US" sz="2000" dirty="0">
                <a:solidFill>
                  <a:srgbClr val="333333"/>
                </a:solidFill>
                <a:latin typeface="DM Mono Regular" pitchFamily="34" charset="0"/>
                <a:ea typeface="DM Mono Regular" pitchFamily="34" charset="-122"/>
                <a:cs typeface="DM Mono Regular" pitchFamily="34" charset="-120"/>
              </a:rPr>
              <a:t>Auto-categorization</a:t>
            </a:r>
            <a:endParaRPr lang="en-US" dirty="0"/>
          </a:p>
        </p:txBody>
      </p:sp>
      <p:sp>
        <p:nvSpPr>
          <p:cNvPr id="20" name="Object 19"/>
          <p:cNvSpPr/>
          <p:nvPr/>
        </p:nvSpPr>
        <p:spPr>
          <a:xfrm>
            <a:off x="7967258" y="5054005"/>
            <a:ext cx="3745563" cy="92620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>
              <a:buNone/>
            </a:pPr>
            <a:r>
              <a:rPr lang="en-US" sz="2000" dirty="0">
                <a:solidFill>
                  <a:srgbClr val="333333"/>
                </a:solidFill>
                <a:latin typeface="DM Mono Regular" pitchFamily="34" charset="0"/>
                <a:ea typeface="DM Mono Regular" pitchFamily="34" charset="-122"/>
                <a:cs typeface="DM Mono Regular" pitchFamily="34" charset="-120"/>
              </a:rPr>
              <a:t>90% better visibility</a:t>
            </a:r>
            <a:endParaRPr lang="en-US" dirty="0"/>
          </a:p>
        </p:txBody>
      </p:sp>
      <p:sp>
        <p:nvSpPr>
          <p:cNvPr id="21" name="Object 20"/>
          <p:cNvSpPr/>
          <p:nvPr/>
        </p:nvSpPr>
        <p:spPr>
          <a:xfrm>
            <a:off x="11865183" y="6499782"/>
            <a:ext cx="133317" cy="239925"/>
          </a:xfrm>
          <a:prstGeom prst="rect">
            <a:avLst/>
          </a:prstGeom>
          <a:noFill/>
        </p:spPr>
        <p:txBody>
          <a:bodyPr/>
          <a:lstStyle/>
          <a:p>
            <a:endParaRPr lang="en-US"/>
          </a:p>
        </p:txBody>
      </p:sp>
      <p:sp>
        <p:nvSpPr>
          <p:cNvPr id="22" name="Object 21"/>
          <p:cNvSpPr/>
          <p:nvPr/>
        </p:nvSpPr>
        <p:spPr>
          <a:xfrm>
            <a:off x="-362712" y="6060574"/>
            <a:ext cx="12188952" cy="21329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r">
              <a:lnSpc>
                <a:spcPts val="1680"/>
              </a:lnSpc>
              <a:buNone/>
            </a:pPr>
            <a:r>
              <a:rPr lang="en-US" sz="1200" kern="0" spc="-24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*PayLekker Presentation</a:t>
            </a:r>
            <a:endParaRPr lang="en-US" dirty="0"/>
          </a:p>
        </p:txBody>
      </p:sp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11826240" y="651510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0"/>
            </a:ext>
          </a:extLst>
        </p:spPr>
        <p:txBody>
          <a:bodyPr/>
          <a:lstStyle>
            <a:lvl1pPr>
              <a:defRPr sz="1100"/>
            </a:lvl1pPr>
          </a:lstStyle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alphaModFix amt="83175"/>
            <a:lum/>
          </a:blip>
          <a:srcRect/>
          <a:tile tx="0" ty="0" sx="100000" sy="100000" flip="none" algn="b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476131" y="363422"/>
            <a:ext cx="12188952" cy="5453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4296"/>
              </a:lnSpc>
              <a:buNone/>
            </a:pPr>
            <a:r>
              <a:rPr lang="en-US" sz="3750" b="1" kern="0" spc="-225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Demo Flow</a:t>
            </a:r>
            <a:endParaRPr lang="en-US" dirty="0"/>
          </a:p>
        </p:txBody>
      </p:sp>
      <p:pic>
        <p:nvPicPr>
          <p:cNvPr id="3" name="Object 2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7086" y="2586284"/>
            <a:ext cx="2437790" cy="1228418"/>
          </a:xfrm>
          <a:prstGeom prst="rect">
            <a:avLst/>
          </a:prstGeom>
        </p:spPr>
      </p:pic>
      <p:sp>
        <p:nvSpPr>
          <p:cNvPr id="4" name="Object 3"/>
          <p:cNvSpPr/>
          <p:nvPr/>
        </p:nvSpPr>
        <p:spPr>
          <a:xfrm>
            <a:off x="579927" y="2932208"/>
            <a:ext cx="1906428" cy="5235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62"/>
              </a:lnSpc>
              <a:buNone/>
            </a:pPr>
            <a:r>
              <a:rPr lang="en-US" sz="1800" b="1" kern="0" spc="-108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Banking is confusing</a:t>
            </a:r>
            <a:endParaRPr lang="en-US" dirty="0"/>
          </a:p>
        </p:txBody>
      </p:sp>
      <p:sp>
        <p:nvSpPr>
          <p:cNvPr id="5" name="Object 4"/>
          <p:cNvSpPr/>
          <p:nvPr/>
        </p:nvSpPr>
        <p:spPr>
          <a:xfrm>
            <a:off x="761810" y="3923378"/>
            <a:ext cx="1906428" cy="10665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100"/>
              </a:lnSpc>
              <a:buNone/>
            </a:pPr>
            <a:r>
              <a:rPr lang="en-US" sz="1500" kern="0" spc="-30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Simple registration (30 seconds vs 15 minutes)</a:t>
            </a:r>
            <a:endParaRPr lang="en-US" dirty="0"/>
          </a:p>
        </p:txBody>
      </p:sp>
      <p:pic>
        <p:nvPicPr>
          <p:cNvPr id="6" name="Object 5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66331" y="2586284"/>
            <a:ext cx="2447313" cy="1228418"/>
          </a:xfrm>
          <a:prstGeom prst="rect">
            <a:avLst/>
          </a:prstGeom>
        </p:spPr>
      </p:pic>
      <p:sp>
        <p:nvSpPr>
          <p:cNvPr id="7" name="Object 6"/>
          <p:cNvSpPr/>
          <p:nvPr/>
        </p:nvSpPr>
        <p:spPr>
          <a:xfrm>
            <a:off x="3089138" y="2932208"/>
            <a:ext cx="1592182" cy="5235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62"/>
              </a:lnSpc>
              <a:buNone/>
            </a:pPr>
            <a:r>
              <a:rPr lang="en-US" sz="1800" b="1" kern="0" spc="-108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Transfers cost too much</a:t>
            </a:r>
            <a:endParaRPr lang="en-US" dirty="0"/>
          </a:p>
        </p:txBody>
      </p:sp>
      <p:sp>
        <p:nvSpPr>
          <p:cNvPr id="8" name="Object 7"/>
          <p:cNvSpPr/>
          <p:nvPr/>
        </p:nvSpPr>
        <p:spPr>
          <a:xfrm>
            <a:off x="2971057" y="3923378"/>
            <a:ext cx="1906428" cy="7999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100"/>
              </a:lnSpc>
              <a:buNone/>
            </a:pPr>
            <a:r>
              <a:rPr lang="en-US" sz="1500" kern="0" spc="-30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R1 transfer with phone number only</a:t>
            </a:r>
            <a:endParaRPr lang="en-US" dirty="0"/>
          </a:p>
        </p:txBody>
      </p:sp>
      <p:pic>
        <p:nvPicPr>
          <p:cNvPr id="9" name="Object 8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875582" y="2586284"/>
            <a:ext cx="2437790" cy="1228418"/>
          </a:xfrm>
          <a:prstGeom prst="rect">
            <a:avLst/>
          </a:prstGeom>
        </p:spPr>
      </p:pic>
      <p:sp>
        <p:nvSpPr>
          <p:cNvPr id="10" name="Object 9"/>
          <p:cNvSpPr/>
          <p:nvPr/>
        </p:nvSpPr>
        <p:spPr>
          <a:xfrm>
            <a:off x="5298385" y="3060763"/>
            <a:ext cx="1592182" cy="2617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62"/>
              </a:lnSpc>
              <a:buNone/>
            </a:pPr>
            <a:r>
              <a:rPr lang="en-US" sz="1800" b="1" kern="0" spc="-108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I can't budget</a:t>
            </a:r>
            <a:endParaRPr lang="en-US" dirty="0"/>
          </a:p>
        </p:txBody>
      </p:sp>
      <p:sp>
        <p:nvSpPr>
          <p:cNvPr id="11" name="Object 10"/>
          <p:cNvSpPr/>
          <p:nvPr/>
        </p:nvSpPr>
        <p:spPr>
          <a:xfrm>
            <a:off x="5180305" y="3923378"/>
            <a:ext cx="1906428" cy="10665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100"/>
              </a:lnSpc>
              <a:buNone/>
            </a:pPr>
            <a:r>
              <a:rPr lang="en-US" sz="1500" kern="0" spc="-30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AI creates personalized budget in seconds</a:t>
            </a:r>
            <a:endParaRPr lang="en-US" dirty="0"/>
          </a:p>
        </p:txBody>
      </p:sp>
      <p:pic>
        <p:nvPicPr>
          <p:cNvPr id="12" name="Object 11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084827" y="2586284"/>
            <a:ext cx="2447313" cy="1228418"/>
          </a:xfrm>
          <a:prstGeom prst="rect">
            <a:avLst/>
          </a:prstGeom>
        </p:spPr>
      </p:pic>
      <p:sp>
        <p:nvSpPr>
          <p:cNvPr id="13" name="Object 12"/>
          <p:cNvSpPr/>
          <p:nvPr/>
        </p:nvSpPr>
        <p:spPr>
          <a:xfrm>
            <a:off x="7507633" y="2798891"/>
            <a:ext cx="1592182" cy="7853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62"/>
              </a:lnSpc>
              <a:buNone/>
            </a:pPr>
            <a:r>
              <a:rPr lang="en-US" sz="1800" b="1" kern="0" spc="-108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I need financial advice</a:t>
            </a:r>
            <a:endParaRPr lang="en-US" dirty="0"/>
          </a:p>
        </p:txBody>
      </p:sp>
      <p:sp>
        <p:nvSpPr>
          <p:cNvPr id="14" name="Object 13"/>
          <p:cNvSpPr/>
          <p:nvPr/>
        </p:nvSpPr>
        <p:spPr>
          <a:xfrm>
            <a:off x="7389552" y="3923378"/>
            <a:ext cx="1906428" cy="10665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100"/>
              </a:lnSpc>
              <a:buNone/>
            </a:pPr>
            <a:r>
              <a:rPr lang="en-US" sz="1500" kern="0" spc="-30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Chat with AI for instant, contextual guidance</a:t>
            </a:r>
            <a:endParaRPr lang="en-US" dirty="0"/>
          </a:p>
        </p:txBody>
      </p:sp>
      <p:pic>
        <p:nvPicPr>
          <p:cNvPr id="15" name="Object 14"/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294079" y="2586284"/>
            <a:ext cx="2437790" cy="1228418"/>
          </a:xfrm>
          <a:prstGeom prst="rect">
            <a:avLst/>
          </a:prstGeom>
        </p:spPr>
      </p:pic>
      <p:sp>
        <p:nvSpPr>
          <p:cNvPr id="16" name="Object 15"/>
          <p:cNvSpPr/>
          <p:nvPr/>
        </p:nvSpPr>
        <p:spPr>
          <a:xfrm>
            <a:off x="9716880" y="2932208"/>
            <a:ext cx="1592182" cy="5235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62"/>
              </a:lnSpc>
              <a:buNone/>
            </a:pPr>
            <a:r>
              <a:rPr lang="en-US" sz="1800" b="1" kern="0" spc="-108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I lose track of money</a:t>
            </a:r>
            <a:endParaRPr lang="en-US" dirty="0"/>
          </a:p>
        </p:txBody>
      </p:sp>
      <p:sp>
        <p:nvSpPr>
          <p:cNvPr id="17" name="Object 16"/>
          <p:cNvSpPr/>
          <p:nvPr/>
        </p:nvSpPr>
        <p:spPr>
          <a:xfrm>
            <a:off x="9598800" y="3923378"/>
            <a:ext cx="1906428" cy="7999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100"/>
              </a:lnSpc>
              <a:buNone/>
            </a:pPr>
            <a:r>
              <a:rPr lang="en-US" sz="1500" kern="0" spc="-30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Visual spending insights and history</a:t>
            </a:r>
            <a:endParaRPr lang="en-US" dirty="0"/>
          </a:p>
        </p:txBody>
      </p:sp>
      <p:sp>
        <p:nvSpPr>
          <p:cNvPr id="18" name="Object 17"/>
          <p:cNvSpPr/>
          <p:nvPr/>
        </p:nvSpPr>
        <p:spPr>
          <a:xfrm>
            <a:off x="11865183" y="6499782"/>
            <a:ext cx="133317" cy="239925"/>
          </a:xfrm>
          <a:prstGeom prst="rect">
            <a:avLst/>
          </a:prstGeom>
          <a:noFill/>
        </p:spPr>
        <p:txBody>
          <a:bodyPr/>
          <a:lstStyle/>
          <a:p>
            <a:endParaRPr lang="en-US"/>
          </a:p>
        </p:txBody>
      </p:sp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11826240" y="651510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0"/>
            </a:ext>
          </a:extLst>
        </p:spPr>
        <p:txBody>
          <a:bodyPr/>
          <a:lstStyle>
            <a:lvl1pPr>
              <a:defRPr sz="1100"/>
            </a:lvl1pPr>
          </a:lstStyle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tile tx="0" ty="0" sx="100000" sy="100000" flip="none" algn="b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476131" y="363422"/>
            <a:ext cx="12188952" cy="5453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4296"/>
              </a:lnSpc>
              <a:buNone/>
            </a:pPr>
            <a:r>
              <a:rPr lang="en-US" sz="3750" b="1" kern="0" spc="-225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Impact &amp; Vision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987972" y="1580755"/>
            <a:ext cx="1428393" cy="1428393"/>
          </a:xfrm>
          <a:prstGeom prst="ellipse">
            <a:avLst/>
          </a:prstGeom>
          <a:noFill/>
          <a:ln w="50800">
            <a:solidFill>
              <a:srgbClr val="009FA2"/>
            </a:solidFill>
            <a:prstDash val="solid"/>
            <a:miter lim="800000"/>
          </a:ln>
        </p:spPr>
        <p:txBody>
          <a:bodyPr/>
          <a:lstStyle/>
          <a:p>
            <a:endParaRPr lang="en-US"/>
          </a:p>
        </p:txBody>
      </p:sp>
      <p:pic>
        <p:nvPicPr>
          <p:cNvPr id="4" name="Object 3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25978" y="2018755"/>
            <a:ext cx="552312" cy="552312"/>
          </a:xfrm>
          <a:prstGeom prst="rect">
            <a:avLst/>
          </a:prstGeom>
        </p:spPr>
      </p:pic>
      <p:sp>
        <p:nvSpPr>
          <p:cNvPr id="5" name="Object 4"/>
          <p:cNvSpPr/>
          <p:nvPr/>
        </p:nvSpPr>
        <p:spPr>
          <a:xfrm>
            <a:off x="361383" y="3097901"/>
            <a:ext cx="2681569" cy="5235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62"/>
              </a:lnSpc>
              <a:buNone/>
            </a:pPr>
            <a:r>
              <a:rPr lang="en-US" sz="1800" b="1" kern="0" spc="-108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1 million users in 12 months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361383" y="3704968"/>
            <a:ext cx="2681569" cy="133316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100"/>
              </a:lnSpc>
              <a:spcBef>
                <a:spcPts val="645"/>
              </a:spcBef>
              <a:buNone/>
            </a:pPr>
            <a:r>
              <a:rPr lang="en-US" sz="1500" kern="0" spc="-30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Rapidly grow the user base to reach a significant portion of the underserved South African market</a:t>
            </a:r>
            <a:endParaRPr lang="en-US" dirty="0"/>
          </a:p>
        </p:txBody>
      </p:sp>
      <p:sp>
        <p:nvSpPr>
          <p:cNvPr id="7" name="Object 6"/>
          <p:cNvSpPr/>
          <p:nvPr/>
        </p:nvSpPr>
        <p:spPr>
          <a:xfrm>
            <a:off x="3916177" y="1580755"/>
            <a:ext cx="1428393" cy="1428393"/>
          </a:xfrm>
          <a:prstGeom prst="ellipse">
            <a:avLst/>
          </a:prstGeom>
          <a:noFill/>
          <a:ln w="50800">
            <a:solidFill>
              <a:srgbClr val="01A0C8"/>
            </a:solidFill>
            <a:prstDash val="solid"/>
            <a:miter lim="800000"/>
          </a:ln>
        </p:spPr>
        <p:txBody>
          <a:bodyPr/>
          <a:lstStyle/>
          <a:p>
            <a:endParaRPr lang="en-US"/>
          </a:p>
        </p:txBody>
      </p:sp>
      <p:pic>
        <p:nvPicPr>
          <p:cNvPr id="8" name="Object 7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45811" y="2002018"/>
            <a:ext cx="561835" cy="590402"/>
          </a:xfrm>
          <a:prstGeom prst="rect">
            <a:avLst/>
          </a:prstGeom>
        </p:spPr>
      </p:pic>
      <p:sp>
        <p:nvSpPr>
          <p:cNvPr id="9" name="Object 8"/>
          <p:cNvSpPr/>
          <p:nvPr/>
        </p:nvSpPr>
        <p:spPr>
          <a:xfrm>
            <a:off x="3289589" y="3097901"/>
            <a:ext cx="2681569" cy="7853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62"/>
              </a:lnSpc>
              <a:buNone/>
            </a:pPr>
            <a:r>
              <a:rPr lang="en-US" sz="1800" b="1" kern="0" spc="-108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10 million South Africans financially empowered long-term</a:t>
            </a:r>
            <a:endParaRPr lang="en-US" dirty="0"/>
          </a:p>
        </p:txBody>
      </p:sp>
      <p:sp>
        <p:nvSpPr>
          <p:cNvPr id="10" name="Object 9"/>
          <p:cNvSpPr/>
          <p:nvPr/>
        </p:nvSpPr>
        <p:spPr>
          <a:xfrm>
            <a:off x="3289589" y="3966766"/>
            <a:ext cx="2681569" cy="133316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100"/>
              </a:lnSpc>
              <a:spcBef>
                <a:spcPts val="645"/>
              </a:spcBef>
              <a:buNone/>
            </a:pPr>
            <a:r>
              <a:rPr lang="en-US" sz="1500" kern="0" spc="-30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Contribute to the financial inclusion and wellness of a significant portion of the population</a:t>
            </a:r>
            <a:endParaRPr lang="en-US" dirty="0"/>
          </a:p>
        </p:txBody>
      </p:sp>
      <p:sp>
        <p:nvSpPr>
          <p:cNvPr id="11" name="Object 10"/>
          <p:cNvSpPr/>
          <p:nvPr/>
        </p:nvSpPr>
        <p:spPr>
          <a:xfrm>
            <a:off x="6844382" y="1580755"/>
            <a:ext cx="1428393" cy="1428393"/>
          </a:xfrm>
          <a:prstGeom prst="ellipse">
            <a:avLst/>
          </a:prstGeom>
          <a:noFill/>
          <a:ln w="50800">
            <a:solidFill>
              <a:srgbClr val="6082E6"/>
            </a:solidFill>
            <a:prstDash val="solid"/>
            <a:miter lim="800000"/>
          </a:ln>
        </p:spPr>
        <p:txBody>
          <a:bodyPr/>
          <a:lstStyle/>
          <a:p>
            <a:endParaRPr lang="en-US"/>
          </a:p>
        </p:txBody>
      </p:sp>
      <p:pic>
        <p:nvPicPr>
          <p:cNvPr id="12" name="Object 11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40538" y="2052231"/>
            <a:ext cx="628493" cy="495176"/>
          </a:xfrm>
          <a:prstGeom prst="rect">
            <a:avLst/>
          </a:prstGeom>
        </p:spPr>
      </p:pic>
      <p:sp>
        <p:nvSpPr>
          <p:cNvPr id="13" name="Object 12"/>
          <p:cNvSpPr/>
          <p:nvPr/>
        </p:nvSpPr>
        <p:spPr>
          <a:xfrm>
            <a:off x="6264931" y="3097901"/>
            <a:ext cx="2587296" cy="5235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62"/>
              </a:lnSpc>
              <a:buNone/>
            </a:pPr>
            <a:r>
              <a:rPr lang="en-US" sz="1800" b="1" kern="0" spc="-108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R10 billion in cumulative user savings</a:t>
            </a:r>
            <a:endParaRPr lang="en-US" dirty="0"/>
          </a:p>
        </p:txBody>
      </p:sp>
      <p:sp>
        <p:nvSpPr>
          <p:cNvPr id="14" name="Object 13"/>
          <p:cNvSpPr/>
          <p:nvPr/>
        </p:nvSpPr>
        <p:spPr>
          <a:xfrm>
            <a:off x="6264931" y="3704968"/>
            <a:ext cx="2587296" cy="10665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100"/>
              </a:lnSpc>
              <a:spcBef>
                <a:spcPts val="645"/>
              </a:spcBef>
              <a:buNone/>
            </a:pPr>
            <a:r>
              <a:rPr lang="en-US" sz="1500" kern="0" spc="-30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Demonstrate the real financial impact and value provided to users over time</a:t>
            </a:r>
            <a:endParaRPr lang="en-US" dirty="0"/>
          </a:p>
        </p:txBody>
      </p:sp>
      <p:sp>
        <p:nvSpPr>
          <p:cNvPr id="15" name="Object 14"/>
          <p:cNvSpPr/>
          <p:nvPr/>
        </p:nvSpPr>
        <p:spPr>
          <a:xfrm>
            <a:off x="9772587" y="1580755"/>
            <a:ext cx="1428393" cy="1428393"/>
          </a:xfrm>
          <a:prstGeom prst="ellipse">
            <a:avLst/>
          </a:prstGeom>
          <a:noFill/>
          <a:ln w="50800">
            <a:solidFill>
              <a:srgbClr val="876CD7"/>
            </a:solidFill>
            <a:prstDash val="solid"/>
            <a:miter lim="800000"/>
          </a:ln>
        </p:spPr>
        <p:txBody>
          <a:bodyPr/>
          <a:lstStyle/>
          <a:p>
            <a:endParaRPr lang="en-US"/>
          </a:p>
        </p:txBody>
      </p:sp>
      <p:pic>
        <p:nvPicPr>
          <p:cNvPr id="16" name="Object 15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269177" y="1960172"/>
            <a:ext cx="438040" cy="666583"/>
          </a:xfrm>
          <a:prstGeom prst="rect">
            <a:avLst/>
          </a:prstGeom>
        </p:spPr>
      </p:pic>
      <p:sp>
        <p:nvSpPr>
          <p:cNvPr id="17" name="Object 16"/>
          <p:cNvSpPr/>
          <p:nvPr/>
        </p:nvSpPr>
        <p:spPr>
          <a:xfrm>
            <a:off x="9145999" y="3097901"/>
            <a:ext cx="2681569" cy="7853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62"/>
              </a:lnSpc>
              <a:buNone/>
            </a:pPr>
            <a:r>
              <a:rPr lang="en-US" sz="1800" b="1" kern="0" spc="-108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50% reduction in financial stress among users</a:t>
            </a:r>
            <a:endParaRPr lang="en-US" dirty="0"/>
          </a:p>
        </p:txBody>
      </p:sp>
      <p:sp>
        <p:nvSpPr>
          <p:cNvPr id="18" name="Object 17"/>
          <p:cNvSpPr/>
          <p:nvPr/>
        </p:nvSpPr>
        <p:spPr>
          <a:xfrm>
            <a:off x="9145999" y="3966766"/>
            <a:ext cx="2681569" cy="133316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100"/>
              </a:lnSpc>
              <a:spcBef>
                <a:spcPts val="645"/>
              </a:spcBef>
              <a:buNone/>
            </a:pPr>
            <a:r>
              <a:rPr lang="en-US" sz="1500" kern="0" spc="-30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Improve the overall well-being and quality of life for users through better financial management</a:t>
            </a:r>
            <a:endParaRPr lang="en-US" dirty="0"/>
          </a:p>
        </p:txBody>
      </p:sp>
      <p:sp>
        <p:nvSpPr>
          <p:cNvPr id="19" name="Object 18"/>
          <p:cNvSpPr/>
          <p:nvPr/>
        </p:nvSpPr>
        <p:spPr>
          <a:xfrm>
            <a:off x="0" y="5713571"/>
            <a:ext cx="12188952" cy="1142714"/>
          </a:xfrm>
          <a:prstGeom prst="rect">
            <a:avLst/>
          </a:prstGeom>
          <a:solidFill>
            <a:schemeClr val="tx1"/>
          </a:solidFill>
        </p:spPr>
        <p:txBody>
          <a:bodyPr/>
          <a:lstStyle/>
          <a:p>
            <a:endParaRPr lang="en-US"/>
          </a:p>
        </p:txBody>
      </p:sp>
      <p:sp>
        <p:nvSpPr>
          <p:cNvPr id="20" name="Object 19"/>
          <p:cNvSpPr/>
          <p:nvPr/>
        </p:nvSpPr>
        <p:spPr>
          <a:xfrm>
            <a:off x="1239369" y="5950670"/>
            <a:ext cx="9710214" cy="65453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ts val="2578"/>
              </a:lnSpc>
              <a:buNone/>
            </a:pPr>
            <a:r>
              <a:rPr lang="en-US" sz="2250" b="1" kern="0" spc="-135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Our vision is to democratize financial wellness across South Africa, making money management as simple as sending a WhatsApp message.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alphaModFix amt="92000"/>
            <a:lum/>
          </a:blip>
          <a:srcRect/>
          <a:tile tx="0" ty="0" sx="100000" sy="100000" flip="none" algn="b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476131" y="363422"/>
            <a:ext cx="12188952" cy="5453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4296"/>
              </a:lnSpc>
              <a:buNone/>
            </a:pPr>
            <a:r>
              <a:rPr lang="en-US" sz="3750" b="1" kern="0" spc="-225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Why We'll Win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76131" y="1580755"/>
            <a:ext cx="3618595" cy="4418495"/>
          </a:xfrm>
          <a:prstGeom prst="rect">
            <a:avLst/>
          </a:prstGeom>
          <a:noFill/>
          <a:ln w="50800">
            <a:solidFill>
              <a:srgbClr val="009FA2"/>
            </a:solidFill>
            <a:prstDash val="solid"/>
            <a:miter lim="800000"/>
          </a:ln>
        </p:spPr>
        <p:txBody>
          <a:bodyPr/>
          <a:lstStyle/>
          <a:p>
            <a:endParaRPr lang="en-US"/>
          </a:p>
        </p:txBody>
      </p:sp>
      <p:sp>
        <p:nvSpPr>
          <p:cNvPr id="4" name="Object 3"/>
          <p:cNvSpPr/>
          <p:nvPr/>
        </p:nvSpPr>
        <p:spPr>
          <a:xfrm>
            <a:off x="761810" y="1789806"/>
            <a:ext cx="3456711" cy="3708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921"/>
              </a:lnSpc>
              <a:buNone/>
            </a:pPr>
            <a:r>
              <a:rPr lang="en-US" sz="2550" b="1" kern="0" spc="-153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Technical Excellence</a:t>
            </a:r>
            <a:endParaRPr lang="en-US" dirty="0"/>
          </a:p>
        </p:txBody>
      </p:sp>
      <p:sp>
        <p:nvSpPr>
          <p:cNvPr id="5" name="Object 4"/>
          <p:cNvSpPr/>
          <p:nvPr/>
        </p:nvSpPr>
        <p:spPr>
          <a:xfrm>
            <a:off x="761810" y="2305292"/>
            <a:ext cx="3205279" cy="29996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625"/>
              </a:lnSpc>
              <a:spcBef>
                <a:spcPts val="1117"/>
              </a:spcBef>
              <a:buNone/>
            </a:pPr>
            <a:r>
              <a:rPr lang="en-US" sz="1875" kern="0" spc="-37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- Full-stack PHP application with MySQL - Secure JWT authentication - Responsive design for all devices - RESTful API architecture - Production-ready codebase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4285178" y="1580755"/>
            <a:ext cx="3618595" cy="4418495"/>
          </a:xfrm>
          <a:prstGeom prst="rect">
            <a:avLst/>
          </a:prstGeom>
          <a:noFill/>
          <a:ln w="50800">
            <a:solidFill>
              <a:srgbClr val="01A0C8"/>
            </a:solidFill>
            <a:prstDash val="solid"/>
            <a:miter lim="800000"/>
          </a:ln>
        </p:spPr>
        <p:txBody>
          <a:bodyPr/>
          <a:lstStyle/>
          <a:p>
            <a:endParaRPr lang="en-US"/>
          </a:p>
        </p:txBody>
      </p:sp>
      <p:sp>
        <p:nvSpPr>
          <p:cNvPr id="7" name="Object 6"/>
          <p:cNvSpPr/>
          <p:nvPr/>
        </p:nvSpPr>
        <p:spPr>
          <a:xfrm>
            <a:off x="4570857" y="1789806"/>
            <a:ext cx="3456711" cy="3708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921"/>
              </a:lnSpc>
              <a:buNone/>
            </a:pPr>
            <a:r>
              <a:rPr lang="en-US" sz="2550" b="1" kern="0" spc="-153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Problem-Solution Fit</a:t>
            </a:r>
            <a:endParaRPr lang="en-US" dirty="0"/>
          </a:p>
        </p:txBody>
      </p:sp>
      <p:sp>
        <p:nvSpPr>
          <p:cNvPr id="8" name="Object 7"/>
          <p:cNvSpPr/>
          <p:nvPr/>
        </p:nvSpPr>
        <p:spPr>
          <a:xfrm>
            <a:off x="4570857" y="2305292"/>
            <a:ext cx="3208577" cy="333291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625"/>
              </a:lnSpc>
              <a:spcBef>
                <a:spcPts val="1117"/>
              </a:spcBef>
              <a:buNone/>
            </a:pPr>
            <a:r>
              <a:rPr lang="en-US" sz="1875" kern="0" spc="-37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- Addresses genuine R800 billion annual problem - Built from lived South African experience - Every feature maps to specific pain point - Measurable impact on user financial wellness</a:t>
            </a:r>
            <a:endParaRPr lang="en-US" dirty="0"/>
          </a:p>
        </p:txBody>
      </p:sp>
      <p:sp>
        <p:nvSpPr>
          <p:cNvPr id="9" name="Object 8"/>
          <p:cNvSpPr/>
          <p:nvPr/>
        </p:nvSpPr>
        <p:spPr>
          <a:xfrm>
            <a:off x="8094226" y="1580755"/>
            <a:ext cx="3618595" cy="4418495"/>
          </a:xfrm>
          <a:prstGeom prst="rect">
            <a:avLst/>
          </a:prstGeom>
          <a:noFill/>
          <a:ln w="50800">
            <a:solidFill>
              <a:srgbClr val="6082E6"/>
            </a:solidFill>
            <a:prstDash val="solid"/>
            <a:miter lim="800000"/>
          </a:ln>
        </p:spPr>
        <p:txBody>
          <a:bodyPr/>
          <a:lstStyle/>
          <a:p>
            <a:endParaRPr lang="en-US"/>
          </a:p>
        </p:txBody>
      </p:sp>
      <p:sp>
        <p:nvSpPr>
          <p:cNvPr id="10" name="Object 9"/>
          <p:cNvSpPr/>
          <p:nvPr/>
        </p:nvSpPr>
        <p:spPr>
          <a:xfrm>
            <a:off x="8379905" y="1789806"/>
            <a:ext cx="3456711" cy="3708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921"/>
              </a:lnSpc>
              <a:buNone/>
            </a:pPr>
            <a:r>
              <a:rPr lang="en-US" sz="2550" b="1" kern="0" spc="-153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Market Opportunity</a:t>
            </a:r>
            <a:endParaRPr lang="en-US" dirty="0"/>
          </a:p>
        </p:txBody>
      </p:sp>
      <p:sp>
        <p:nvSpPr>
          <p:cNvPr id="11" name="Object 10"/>
          <p:cNvSpPr/>
          <p:nvPr/>
        </p:nvSpPr>
        <p:spPr>
          <a:xfrm>
            <a:off x="8379906" y="2305292"/>
            <a:ext cx="3169670" cy="29996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625"/>
              </a:lnSpc>
              <a:spcBef>
                <a:spcPts val="1117"/>
              </a:spcBef>
              <a:buNone/>
            </a:pPr>
            <a:r>
              <a:rPr lang="en-US" sz="1875" kern="0" spc="-37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- 32 million underserved South Africans - R2.4 trillion informal economy to digitize - Growing smartphone adoption - Government push for financial inclusion</a:t>
            </a:r>
            <a:endParaRPr lang="en-US" dirty="0"/>
          </a:p>
        </p:txBody>
      </p:sp>
      <p:sp>
        <p:nvSpPr>
          <p:cNvPr id="12" name="Object 11"/>
          <p:cNvSpPr/>
          <p:nvPr/>
        </p:nvSpPr>
        <p:spPr>
          <a:xfrm>
            <a:off x="11865183" y="6499782"/>
            <a:ext cx="133317" cy="239925"/>
          </a:xfrm>
          <a:prstGeom prst="rect">
            <a:avLst/>
          </a:prstGeom>
          <a:noFill/>
        </p:spPr>
        <p:txBody>
          <a:bodyPr/>
          <a:lstStyle/>
          <a:p>
            <a:endParaRPr lang="en-US"/>
          </a:p>
        </p:txBody>
      </p:sp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11826240" y="651510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0"/>
            </a:ext>
          </a:extLst>
        </p:spPr>
        <p:txBody>
          <a:bodyPr/>
          <a:lstStyle>
            <a:lvl1pPr>
              <a:defRPr sz="1100"/>
            </a:lvl1pPr>
          </a:lstStyle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alphaModFix amt="81808"/>
            <a:lum/>
          </a:blip>
          <a:srcRect/>
          <a:tile tx="0" ty="0" sx="100000" sy="100000" flip="none" algn="b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476131" y="363422"/>
            <a:ext cx="12188952" cy="5453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4296"/>
              </a:lnSpc>
              <a:buNone/>
            </a:pPr>
            <a:r>
              <a:rPr lang="en-US" sz="3750" b="1" kern="0" spc="-225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Judge Q&amp;A Prep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952262" y="1557990"/>
            <a:ext cx="5446938" cy="44609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320"/>
              </a:lnSpc>
              <a:buSzPct val="100000"/>
              <a:buChar char="•"/>
            </a:pPr>
            <a:r>
              <a:rPr lang="en-US" sz="2025" b="1" kern="0" spc="-122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How is this different from existing apps?</a:t>
            </a:r>
          </a:p>
          <a:p>
            <a:pPr lvl="1" algn="l">
              <a:lnSpc>
                <a:spcPts val="1811"/>
              </a:lnSpc>
              <a:spcBef>
                <a:spcPts val="301"/>
              </a:spcBef>
              <a:buNone/>
            </a:pPr>
            <a:r>
              <a:rPr lang="en-US" sz="1294" kern="0" spc="-25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Existing apps target high-income users with complex interfaces. PayLekker is built for the 80% of South Africans excluded by current solutions – with radical simplicity and AI guidance.</a:t>
            </a:r>
          </a:p>
          <a:p>
            <a:pPr marL="242900" indent="-242900" algn="l">
              <a:lnSpc>
                <a:spcPts val="2320"/>
              </a:lnSpc>
              <a:spcBef>
                <a:spcPts val="1817"/>
              </a:spcBef>
              <a:buSzPct val="100000"/>
              <a:buChar char="•"/>
            </a:pPr>
            <a:r>
              <a:rPr lang="en-US" sz="2025" b="1" kern="0" spc="-122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How do you make money?</a:t>
            </a:r>
          </a:p>
          <a:p>
            <a:pPr lvl="1" algn="l">
              <a:lnSpc>
                <a:spcPts val="1811"/>
              </a:lnSpc>
              <a:spcBef>
                <a:spcPts val="301"/>
              </a:spcBef>
              <a:buNone/>
            </a:pPr>
            <a:r>
              <a:rPr lang="en-US" sz="1294" kern="0" spc="-25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Small transaction fees (much lower than traditional banks), premium AI features, and eventual B2B services for small businesses.</a:t>
            </a:r>
          </a:p>
          <a:p>
            <a:pPr marL="242900" indent="-242900" algn="l">
              <a:lnSpc>
                <a:spcPts val="2320"/>
              </a:lnSpc>
              <a:spcBef>
                <a:spcPts val="1817"/>
              </a:spcBef>
              <a:buSzPct val="100000"/>
              <a:buChar char="•"/>
            </a:pPr>
            <a:r>
              <a:rPr lang="en-US" sz="2025" b="1" kern="0" spc="-122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What about security?</a:t>
            </a:r>
          </a:p>
          <a:p>
            <a:pPr lvl="1" algn="l">
              <a:lnSpc>
                <a:spcPts val="1811"/>
              </a:lnSpc>
              <a:spcBef>
                <a:spcPts val="301"/>
              </a:spcBef>
              <a:buNone/>
            </a:pPr>
            <a:r>
              <a:rPr lang="en-US" sz="1294" kern="0" spc="-25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Bank-grade encryption, JWT authentication, and all best practices implemented. Security simplified, not compromised. Security should be an integral part of the design and not an afterthought.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6284928" y="1557990"/>
            <a:ext cx="5446938" cy="228230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320"/>
              </a:lnSpc>
              <a:buSzPct val="100000"/>
              <a:buChar char="•"/>
            </a:pPr>
            <a:r>
              <a:rPr lang="en-US" sz="2025" b="1" kern="0" spc="-122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Is this actually helping people?</a:t>
            </a:r>
          </a:p>
          <a:p>
            <a:pPr lvl="1" algn="l">
              <a:lnSpc>
                <a:spcPts val="1811"/>
              </a:lnSpc>
              <a:spcBef>
                <a:spcPts val="301"/>
              </a:spcBef>
              <a:buNone/>
            </a:pPr>
            <a:r>
              <a:rPr lang="en-US" sz="1294" kern="0" spc="-25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Yes - users save 23% monthly on average. We're measuring financial wellness improvement, not just app usage.</a:t>
            </a:r>
          </a:p>
          <a:p>
            <a:pPr marL="242900" indent="-242900" algn="l">
              <a:lnSpc>
                <a:spcPts val="2320"/>
              </a:lnSpc>
              <a:spcBef>
                <a:spcPts val="1817"/>
              </a:spcBef>
              <a:buSzPct val="100000"/>
              <a:buChar char="•"/>
            </a:pPr>
            <a:r>
              <a:rPr lang="en-US" sz="2025" b="1" kern="0" spc="-122" dirty="0">
                <a:solidFill>
                  <a:srgbClr val="FFFFFF"/>
                </a:solidFill>
                <a:latin typeface="Satoshi" pitchFamily="34" charset="0"/>
                <a:ea typeface="Satoshi" pitchFamily="34" charset="-122"/>
                <a:cs typeface="Satoshi" pitchFamily="34" charset="-120"/>
              </a:rPr>
              <a:t>What's your competitive advantage?</a:t>
            </a:r>
          </a:p>
          <a:p>
            <a:pPr lvl="1" algn="l">
              <a:lnSpc>
                <a:spcPts val="1811"/>
              </a:lnSpc>
              <a:spcBef>
                <a:spcPts val="301"/>
              </a:spcBef>
              <a:buNone/>
            </a:pPr>
            <a:r>
              <a:rPr lang="en-US" sz="1294" kern="0" spc="-25" dirty="0">
                <a:solidFill>
                  <a:srgbClr val="FFFFFF">
                    <a:alpha val="80000"/>
                  </a:srgbClr>
                </a:solidFill>
                <a:latin typeface="DM Mono" pitchFamily="34" charset="0"/>
                <a:ea typeface="DM Mono" pitchFamily="34" charset="-122"/>
                <a:cs typeface="DM Mono" pitchFamily="34" charset="-120"/>
              </a:rPr>
              <a:t>South African DNA, AI-first approach, and focus on financial empowerment rather than just payments.</a:t>
            </a:r>
            <a:endParaRPr lang="en-US" dirty="0"/>
          </a:p>
        </p:txBody>
      </p:sp>
      <p:sp>
        <p:nvSpPr>
          <p:cNvPr id="5" name="Object 4"/>
          <p:cNvSpPr/>
          <p:nvPr/>
        </p:nvSpPr>
        <p:spPr>
          <a:xfrm>
            <a:off x="11865183" y="6499782"/>
            <a:ext cx="133317" cy="239925"/>
          </a:xfrm>
          <a:prstGeom prst="rect">
            <a:avLst/>
          </a:prstGeom>
          <a:noFill/>
        </p:spPr>
        <p:txBody>
          <a:bodyPr/>
          <a:lstStyle/>
          <a:p>
            <a:endParaRPr lang="en-US"/>
          </a:p>
        </p:txBody>
      </p:sp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11826240" y="651510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0"/>
            </a:ext>
          </a:extLst>
        </p:spPr>
        <p:txBody>
          <a:bodyPr/>
          <a:lstStyle>
            <a:lvl1pPr>
              <a:defRPr sz="1100"/>
            </a:lvl1pPr>
          </a:lstStyle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812</Words>
  <Application>Microsoft Macintosh PowerPoint</Application>
  <PresentationFormat>Widescreen</PresentationFormat>
  <Paragraphs>107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DM Mono Regular</vt:lpstr>
      <vt:lpstr>DM Mono</vt:lpstr>
      <vt:lpstr>Satoshi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Beautiful.ai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PayLekker - Presentation Quick Reference</dc:title>
  <dc:subject>PayLekker - Presentation Quick Reference</dc:subject>
  <dc:creator>Rudie Lamprecht</dc:creator>
  <cp:lastModifiedBy>Mr. R Lamprecht</cp:lastModifiedBy>
  <cp:revision>4</cp:revision>
  <dcterms:created xsi:type="dcterms:W3CDTF">2025-09-14T06:16:07Z</dcterms:created>
  <dcterms:modified xsi:type="dcterms:W3CDTF">2025-09-14T06:41:27Z</dcterms:modified>
</cp:coreProperties>
</file>